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</p:sldMasterIdLst>
  <p:notesMasterIdLst>
    <p:notesMasterId r:id="rId16"/>
  </p:notesMasterIdLst>
  <p:handoutMasterIdLst>
    <p:handoutMasterId r:id="rId17"/>
  </p:handoutMasterIdLst>
  <p:sldIdLst>
    <p:sldId id="355" r:id="rId4"/>
    <p:sldId id="523" r:id="rId5"/>
    <p:sldId id="534" r:id="rId6"/>
    <p:sldId id="533" r:id="rId7"/>
    <p:sldId id="530" r:id="rId8"/>
    <p:sldId id="528" r:id="rId9"/>
    <p:sldId id="529" r:id="rId10"/>
    <p:sldId id="527" r:id="rId11"/>
    <p:sldId id="525" r:id="rId12"/>
    <p:sldId id="526" r:id="rId13"/>
    <p:sldId id="535" r:id="rId14"/>
    <p:sldId id="536" r:id="rId15"/>
  </p:sldIdLst>
  <p:sldSz cx="9144000" cy="6858000" type="screen4x3"/>
  <p:notesSz cx="9928225" cy="67976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78102FE-B3A3-40E2-AF0D-1777CEB052C6}">
          <p14:sldIdLst>
            <p14:sldId id="355"/>
            <p14:sldId id="523"/>
            <p14:sldId id="534"/>
            <p14:sldId id="533"/>
            <p14:sldId id="530"/>
            <p14:sldId id="528"/>
            <p14:sldId id="529"/>
            <p14:sldId id="527"/>
            <p14:sldId id="525"/>
            <p14:sldId id="526"/>
            <p14:sldId id="535"/>
            <p14:sldId id="536"/>
          </p14:sldIdLst>
        </p14:section>
        <p14:section name="Sezione senza titolo" id="{CA6010E0-7CEF-4B98-94BC-3E94F1C1B5E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o.VOLPONI" initials="M" lastIdx="1" clrIdx="0">
    <p:extLst>
      <p:ext uri="{19B8F6BF-5375-455C-9EA6-DF929625EA0E}">
        <p15:presenceInfo xmlns:p15="http://schemas.microsoft.com/office/powerpoint/2012/main" userId="S-1-5-21-3132366327-2112744668-2270060153-12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8B"/>
    <a:srgbClr val="FF6609"/>
    <a:srgbClr val="A7BFC5"/>
    <a:srgbClr val="5C828B"/>
    <a:srgbClr val="FFE597"/>
    <a:srgbClr val="2E74B5"/>
    <a:srgbClr val="70AD47"/>
    <a:srgbClr val="A9D18E"/>
    <a:srgbClr val="5B9BD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83613" autoAdjust="0"/>
  </p:normalViewPr>
  <p:slideViewPr>
    <p:cSldViewPr>
      <p:cViewPr varScale="1">
        <p:scale>
          <a:sx n="86" d="100"/>
          <a:sy n="86" d="100"/>
        </p:scale>
        <p:origin x="1080" y="48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notesViewPr>
    <p:cSldViewPr>
      <p:cViewPr varScale="1">
        <p:scale>
          <a:sx n="76" d="100"/>
          <a:sy n="76" d="100"/>
        </p:scale>
        <p:origin x="-3270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3T10:35:12.0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3T10:35:12.0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3T10:35:12.0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3T10:35:12.0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3T10:35:12.0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3T10:35:12.0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3T10:35:12.0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3T10:35:12.0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3T10:35:12.0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3T10:35:12.0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3T10:35:12.0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2BA1-1CA0-4D85-9848-B4246878E901}" type="datetimeFigureOut">
              <a:rPr lang="it-IT" smtClean="0"/>
              <a:t>16/10/2016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34728-7579-4402-96DA-CC9680E6B5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166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3702" y="0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643C390-9870-4496-8E8D-07E6BA35FF4E}" type="datetimeFigureOut">
              <a:rPr lang="it-IT"/>
              <a:pPr>
                <a:defRPr/>
              </a:pPr>
              <a:t>16/10/2016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725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3702" y="6456612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3E1E78C-5651-4A9F-845F-8BD4BEBA6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62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B6F57221-99CB-4384-A750-84E153AB2D5F}" type="slidenum">
              <a:rPr lang="it-IT">
                <a:latin typeface="Calibri" pitchFamily="34" charset="0"/>
              </a:rPr>
              <a:pPr eaLnBrk="1" hangingPunct="1"/>
              <a:t>1</a:t>
            </a:fld>
            <a:endParaRPr lang="it-IT" dirty="0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97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1C5F-2D8F-4C36-BBE4-644A2C46653C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B724-9567-4009-80DB-6AD3A9278A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245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53F22-89E0-4F03-A8A1-3154F16AA591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09BF-BFF4-427F-97DF-EA3282B4D19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481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DBC4C-81AA-4C51-A4A4-FD3C5D747753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FBFA-2990-4436-BA65-1AFBBB3D65F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726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D480-E8F9-4C31-8DE1-915523878DBE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499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8105-BDF6-4C02-8F03-4D6DDB9FAF84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00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4E2-8DB1-4C84-A82D-FC3B200C7BC7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800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AF31-5760-46E9-BCB4-409B157B2B4F}" type="datetime1">
              <a:rPr lang="it-IT" smtClean="0"/>
              <a:t>16/10/2016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686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C521-B381-4DB9-BE7D-3153D47AE9E2}" type="datetime1">
              <a:rPr lang="it-IT" smtClean="0"/>
              <a:t>16/10/2016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969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CD07-B2A8-4BB7-879A-D8F8405F3900}" type="datetime1">
              <a:rPr lang="it-IT" smtClean="0"/>
              <a:t>16/10/2016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462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D5D1-430B-4F81-AB9F-E8E58F90A436}" type="datetime1">
              <a:rPr lang="it-IT" smtClean="0"/>
              <a:t>16/10/2016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12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AEF4-4E99-46D7-BC46-C166967F4BCA}" type="datetime1">
              <a:rPr lang="it-IT" smtClean="0"/>
              <a:t>16/10/2016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E7DDA-9D04-4374-8B0F-9D065712F079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47851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0828-6608-4F8F-9165-B5022B26F5FD}" type="datetime1">
              <a:rPr lang="it-IT" smtClean="0"/>
              <a:t>16/10/2016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619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18C3-F982-4F00-BCCF-2EB78C496ED6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649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DD85-DAE3-4E18-9987-334BD3B0D5DB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828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F01E-C5CD-4729-8B99-138999E677F0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131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7F6C-F3D1-4033-89CE-042A1F406016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837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844A-1BD8-4F6E-808E-01E6021F16DC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929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F2BF-D6CA-4DA7-8EDB-F878E165166E}" type="datetime1">
              <a:rPr lang="it-IT" smtClean="0"/>
              <a:t>16/10/2016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723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34BC-1CBB-4511-B6F9-624D6ABCBC54}" type="datetime1">
              <a:rPr lang="it-IT" smtClean="0"/>
              <a:t>16/10/2016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548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AAFF-B8AD-4836-AD31-7B3F648988FC}" type="datetime1">
              <a:rPr lang="it-IT" smtClean="0"/>
              <a:t>16/10/2016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669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9D13-3A46-4362-9BE4-28D6AA6D62B6}" type="datetime1">
              <a:rPr lang="it-IT" smtClean="0"/>
              <a:t>16/10/2016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34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C9CE7-418A-4B58-841A-08FF78D5163E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C60-9264-44F0-87C3-9546B28C10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46917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390D-FAA1-414C-8F3A-31A391237F36}" type="datetime1">
              <a:rPr lang="it-IT" smtClean="0"/>
              <a:t>16/10/2016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817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1632-B992-40D7-8CD0-F1ACC61185F4}" type="datetime1">
              <a:rPr lang="it-IT" smtClean="0"/>
              <a:t>16/10/2016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426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1D60-9780-4963-B26C-DFE377D8B38A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801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1A03-F622-42C7-96C4-FFAEB12D096A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55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3571-F0DB-4814-8422-ACC0F5F0ADDD}" type="datetime1">
              <a:rPr lang="it-IT" smtClean="0"/>
              <a:t>16/10/2016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47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126-D625-454E-8893-B442991FAEF0}" type="datetime1">
              <a:rPr lang="it-IT" smtClean="0"/>
              <a:t>16/10/2016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42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15AE-518E-4CCE-A0A3-10E98D707E0B}" type="datetime1">
              <a:rPr lang="it-IT" smtClean="0"/>
              <a:t>16/10/2016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A2957-BB32-4019-8A1E-CBEF413E30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28936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6C3A0-BFFF-44BD-905B-F4886DFE8F27}" type="datetime1">
              <a:rPr lang="it-IT" smtClean="0"/>
              <a:t>16/10/2016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2F0E-80C7-456B-9089-51C58E023F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9244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2F9B-8121-4471-BE06-F3E34EA074A2}" type="datetime1">
              <a:rPr lang="it-IT" smtClean="0"/>
              <a:t>16/10/2016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82F-9708-4EEA-A8E0-3EF17060B8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678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A1FA9-4219-48A4-8559-67AD5343566D}" type="datetime1">
              <a:rPr lang="it-IT" smtClean="0"/>
              <a:t>16/10/2016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5B41-9D4C-4ABE-A6D2-BA6BB9B6C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92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8FD0B-4F66-4988-BFC7-75AF9D44453B}" type="datetime1">
              <a:rPr lang="it-IT" smtClean="0"/>
              <a:t>16/10/2016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8179-91CB-492E-A044-D00947E556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702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7451B-B0E1-423A-A6FD-355AEBD0D780}" type="datetime1">
              <a:rPr lang="it-IT" smtClean="0"/>
              <a:t>16/10/2016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2828-5C27-4D7F-9795-E3510FA29F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170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34CA9F57-5073-40A4-891C-96E6BE736EC4}" type="datetime1">
              <a:rPr lang="it-IT" smtClean="0"/>
              <a:t>16/10/2016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BFA37DD2-AC54-4717-A09C-5ECD3932BA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ip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DDC89-6C90-409E-8502-0A5C0A29713C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9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3D5-0355-4503-A2A4-A76743F34B4E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43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 ESTER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295"/>
          <a:stretch/>
        </p:blipFill>
        <p:spPr>
          <a:xfrm>
            <a:off x="5327" y="620688"/>
            <a:ext cx="9138673" cy="63093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2421" y="764704"/>
            <a:ext cx="897157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6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endParaRPr lang="it-IT" sz="16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endParaRPr lang="it-IT" sz="32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DATI DI SUPPORTO ALL’ASSICURAZIONE DELLA </a:t>
            </a:r>
            <a:r>
              <a:rPr lang="it-IT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QUALITÀ</a:t>
            </a:r>
          </a:p>
          <a:p>
            <a:pPr algn="ctr"/>
            <a:endParaRPr lang="it-IT" sz="3600" b="1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it-IT" sz="3600" b="1" u="sng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20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Udine</a:t>
            </a:r>
            <a:r>
              <a:rPr lang="it-IT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11 novembre 2015</a:t>
            </a:r>
            <a:endParaRPr lang="it-IT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it-IT" sz="2000" b="1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6504438"/>
            <a:ext cx="33025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Servizio Sviluppo e controllo direzionale (SCON)</a:t>
            </a:r>
            <a:endParaRPr lang="it-IT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06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51650" y="116632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DRIVE 1/3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10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-4244" t="534" r="4244" b="44576"/>
          <a:stretch/>
        </p:blipFill>
        <p:spPr>
          <a:xfrm>
            <a:off x="-69843" y="2060848"/>
            <a:ext cx="9025563" cy="309634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23528" y="908720"/>
            <a:ext cx="86098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Presidio della </a:t>
            </a: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qualità, attraverso 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servizio di archiviazione </a:t>
            </a:r>
            <a:r>
              <a:rPr lang="it-IT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OneDrive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condivide 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i Manager didattici la cartella personale «Numeri e Statistiche della Qualità MASTER» nella quale vengono inseriti i </a:t>
            </a: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 finora descritti</a:t>
            </a:r>
            <a:endParaRPr lang="it-I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9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51650" y="116632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DRIVE 2/3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11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t="240" b="20609"/>
          <a:stretch/>
        </p:blipFill>
        <p:spPr>
          <a:xfrm>
            <a:off x="179512" y="1556791"/>
            <a:ext cx="8712968" cy="431027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23528" y="908720"/>
            <a:ext cx="86098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esempio, i dati relativi alla «Dispersione» vengono inviati ai singoli Coordinatori di corso e condivisi con i Manager didattici in </a:t>
            </a:r>
            <a:r>
              <a:rPr lang="it-I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OneDrive</a:t>
            </a:r>
            <a:endParaRPr lang="it-I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75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51650" y="116632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DRIVE 3/3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12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43740"/>
          <a:stretch/>
        </p:blipFill>
        <p:spPr>
          <a:xfrm>
            <a:off x="183737" y="1600718"/>
            <a:ext cx="8680852" cy="305241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9512" y="4842247"/>
            <a:ext cx="86098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it-IT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 BENE: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migliorare la fruibilità di </a:t>
            </a:r>
            <a:r>
              <a:rPr lang="it-IT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OneDrive</a:t>
            </a: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nei prossimi mesi verranno riorganizzate le cartelle</a:t>
            </a:r>
            <a:endParaRPr lang="it-I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73774" y="857608"/>
            <a:ext cx="86098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dati per singolo Corso di studio, di supporto alla stesura del Rapporto di riesame, vengono archiviati nel Dipartimento di riferimento e nella cartella di competenza</a:t>
            </a:r>
            <a:endParaRPr lang="it-I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48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51650" y="116632"/>
            <a:ext cx="5292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2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95536" y="1052736"/>
            <a:ext cx="845138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dati che il Servizio Sviluppo e controllo direzionale (SCON) elabora a supporto dell’assicurazione della qualità dell’Ateneo, sono relativi ai seguenti «ambiti»: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Scheda Unica Annuale dei corsi di studio (SUA-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CdS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Riesame annuale;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Azioni di orientamento e tutorato.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65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51650" y="116632"/>
            <a:ext cx="5292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SCHEDA UNICA ANNUALE (SUA-</a:t>
            </a:r>
            <a:r>
              <a:rPr lang="it-IT" sz="16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CdS</a:t>
            </a:r>
            <a:r>
              <a:rPr lang="it-IT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3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09967"/>
              </p:ext>
            </p:extLst>
          </p:nvPr>
        </p:nvGraphicFramePr>
        <p:xfrm>
          <a:off x="683568" y="980728"/>
          <a:ext cx="7704856" cy="48245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2428"/>
                <a:gridCol w="3852428"/>
              </a:tblGrid>
              <a:tr h="753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n>
                            <a:solidFill>
                              <a:schemeClr val="tx2"/>
                            </a:solidFill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SUA-</a:t>
                      </a:r>
                      <a:r>
                        <a:rPr lang="it-IT" sz="1800" dirty="0" err="1" smtClean="0">
                          <a:ln>
                            <a:solidFill>
                              <a:schemeClr val="tx2"/>
                            </a:solidFill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CdS</a:t>
                      </a:r>
                      <a:endParaRPr lang="it-IT" sz="180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5C82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n>
                            <a:solidFill>
                              <a:schemeClr val="tx2"/>
                            </a:solidFill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Elaborazioni SCON di supporto (fonti)</a:t>
                      </a:r>
                      <a:endParaRPr lang="it-IT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5C828B"/>
                    </a:solidFill>
                  </a:tcPr>
                </a:tc>
              </a:tr>
              <a:tr h="753782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Quadro B6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Opinione degli studenti </a:t>
                      </a:r>
                      <a:endParaRPr lang="it-IT" sz="14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A7B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Risultati questionario 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valutazione della didattica</a:t>
                      </a:r>
                      <a:endParaRPr lang="it-IT" sz="14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A7BFC5"/>
                    </a:solidFill>
                  </a:tcPr>
                </a:tc>
              </a:tr>
              <a:tr h="753782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Quadro B7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Opinione dei laureati</a:t>
                      </a:r>
                      <a:endParaRPr lang="it-IT" sz="14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Dati Almalaurea</a:t>
                      </a:r>
                      <a:endParaRPr lang="it-IT" sz="14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753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Quadro C1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Dati di ingresso, di percorso</a:t>
                      </a:r>
                      <a:r>
                        <a:rPr lang="it-I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 di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uscita</a:t>
                      </a:r>
                      <a:endParaRPr lang="it-IT" sz="1400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A7B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Data </a:t>
                      </a:r>
                      <a:r>
                        <a:rPr lang="it-IT" sz="1400" kern="1200" baseline="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warehouse</a:t>
                      </a: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d’Ateneo*</a:t>
                      </a:r>
                      <a:endParaRPr lang="it-IT" sz="1400" kern="1200" baseline="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A7BFC5"/>
                    </a:solidFill>
                  </a:tcPr>
                </a:tc>
              </a:tr>
              <a:tr h="753782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Quadro C2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Efficacia esterna </a:t>
                      </a:r>
                      <a:endParaRPr lang="it-IT" sz="14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Dati Almalaurea</a:t>
                      </a:r>
                      <a:endParaRPr lang="it-IT" sz="140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055624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Quadro C3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Opinione enti e imprese con accordi di stage/tirocinio curriculare o extra curriculare</a:t>
                      </a:r>
                      <a:endParaRPr lang="it-IT" sz="14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A7B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Risultati questionario tirocini</a:t>
                      </a:r>
                      <a:endParaRPr lang="it-IT" sz="14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A7BFC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037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51650" y="116632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RIESAME ANNUALE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4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36581"/>
              </p:ext>
            </p:extLst>
          </p:nvPr>
        </p:nvGraphicFramePr>
        <p:xfrm>
          <a:off x="539552" y="2708919"/>
          <a:ext cx="7918648" cy="33889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59324"/>
                <a:gridCol w="3959324"/>
              </a:tblGrid>
              <a:tr h="770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n>
                            <a:solidFill>
                              <a:schemeClr val="tx2"/>
                            </a:solidFill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Dati utili al</a:t>
                      </a:r>
                      <a:r>
                        <a:rPr lang="it-IT" sz="1800" baseline="0" dirty="0" smtClean="0">
                          <a:ln>
                            <a:solidFill>
                              <a:schemeClr val="tx2"/>
                            </a:solidFill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800" dirty="0" smtClean="0">
                          <a:ln>
                            <a:solidFill>
                              <a:schemeClr val="tx2"/>
                            </a:solidFill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Riesame annuale</a:t>
                      </a:r>
                      <a:endParaRPr lang="it-IT" sz="180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66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n>
                            <a:solidFill>
                              <a:schemeClr val="tx2"/>
                            </a:solidFill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Elaborazioni SCON di supporto (fonti)</a:t>
                      </a:r>
                      <a:endParaRPr lang="it-IT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6609"/>
                    </a:solidFill>
                  </a:tcPr>
                </a:tc>
              </a:tr>
              <a:tr h="770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Dati di ingresso, di percorso</a:t>
                      </a:r>
                      <a:r>
                        <a:rPr lang="it-I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 di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uscita (per Corso di studio e Dipartimento)</a:t>
                      </a:r>
                      <a:endParaRPr lang="it-IT" sz="1400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B7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Data </a:t>
                      </a:r>
                      <a:r>
                        <a:rPr lang="it-IT" sz="1400" kern="1200" baseline="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warehouse</a:t>
                      </a: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d’Ateneo*</a:t>
                      </a:r>
                      <a:endParaRPr lang="it-IT" sz="1400" kern="1200" baseline="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B78B"/>
                    </a:solidFill>
                  </a:tcPr>
                </a:tc>
              </a:tr>
              <a:tr h="770146">
                <a:tc>
                  <a:txBody>
                    <a:bodyPr/>
                    <a:lstStyle/>
                    <a:p>
                      <a:r>
                        <a:rPr lang="it-I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Flusso degli studenti in entrata e in uscita per programma di mobilità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ASTU</a:t>
                      </a:r>
                      <a:endParaRPr lang="it-IT" sz="140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078541">
                <a:tc>
                  <a:txBody>
                    <a:bodyPr/>
                    <a:lstStyle/>
                    <a:p>
                      <a:r>
                        <a:rPr lang="it-I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Numero di aziende /enti con convenzioni attive di tirocinio riferite a tirocini svolti da studenti del </a:t>
                      </a:r>
                      <a:r>
                        <a:rPr lang="it-IT" sz="14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CdS</a:t>
                      </a:r>
                      <a:r>
                        <a:rPr lang="it-I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 del Dipartimento</a:t>
                      </a:r>
                    </a:p>
                  </a:txBody>
                  <a:tcPr anchor="ctr">
                    <a:solidFill>
                      <a:srgbClr val="FFB7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ASTU</a:t>
                      </a:r>
                      <a:endParaRPr lang="it-IT" sz="14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B78B"/>
                    </a:solidFill>
                  </a:tcPr>
                </a:tc>
              </a:tr>
            </a:tbl>
          </a:graphicData>
        </a:graphic>
      </p:graphicFrame>
      <p:sp>
        <p:nvSpPr>
          <p:cNvPr id="9" name="Segnaposto contenuto 10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8424936" cy="1872208"/>
          </a:xfrm>
        </p:spPr>
        <p:txBody>
          <a:bodyPr/>
          <a:lstStyle/>
          <a:p>
            <a:pPr marL="0" indent="0">
              <a:buNone/>
            </a:pP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 fini della predisposizione del Rapporto di Riesame annuale, oltre alle elaborazioni rese disponibili per la compilazione della SUA-</a:t>
            </a:r>
            <a:r>
              <a:rPr lang="it-IT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CdS</a:t>
            </a: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ovvero:</a:t>
            </a:r>
          </a:p>
          <a:p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Opinione degli studenti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(risultati questionario v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alutazione della didattica)</a:t>
            </a:r>
          </a:p>
          <a:p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Opinione dei laureati/efficacia esterna </a:t>
            </a: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(A</a:t>
            </a: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lmalaurea)</a:t>
            </a:r>
          </a:p>
          <a:p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Opinione </a:t>
            </a: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 e imprese con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accordi di stage/tirocinio curriculare o extra </a:t>
            </a: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curriculare</a:t>
            </a: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(risultati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questionario </a:t>
            </a: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tirocini)</a:t>
            </a:r>
          </a:p>
          <a:p>
            <a:pPr marL="0" indent="0">
              <a:buNone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engono elaborati anche i dati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indicati nella tabella sottostante.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57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51650" y="116632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it-IT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WAREHOUSE D’ATENEO 1/4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5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332733" y="717848"/>
            <a:ext cx="849694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fine di disporre di dati aggiornati rispetto alle esigenze di analisi dei singoli Corsi di studio, il Servizio Sviluppo e controllo direzionale (SCON) ha predisposto una serie di report accessibili a tutti i 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didattici tramite il 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Segreteria studenti (applicativo CINECA)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803387" cy="41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18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6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82" y="1904195"/>
            <a:ext cx="8016935" cy="4230991"/>
          </a:xfrm>
          <a:prstGeom prst="rect">
            <a:avLst/>
          </a:prstGeom>
        </p:spPr>
      </p:pic>
      <p:sp>
        <p:nvSpPr>
          <p:cNvPr id="7" name="Freccia circolare a sinistra 6"/>
          <p:cNvSpPr/>
          <p:nvPr/>
        </p:nvSpPr>
        <p:spPr>
          <a:xfrm rot="16200000">
            <a:off x="4919286" y="1959088"/>
            <a:ext cx="304165" cy="1574800"/>
          </a:xfrm>
          <a:prstGeom prst="curvedLeftArrow">
            <a:avLst>
              <a:gd name="adj1" fmla="val 13117"/>
              <a:gd name="adj2" fmla="val 50000"/>
              <a:gd name="adj3" fmla="val 110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9" name="Freccia circolare a sinistra 8"/>
          <p:cNvSpPr/>
          <p:nvPr/>
        </p:nvSpPr>
        <p:spPr>
          <a:xfrm rot="16200000">
            <a:off x="4991293" y="3653437"/>
            <a:ext cx="304165" cy="1574800"/>
          </a:xfrm>
          <a:prstGeom prst="curvedLeftArrow">
            <a:avLst>
              <a:gd name="adj1" fmla="val 13117"/>
              <a:gd name="adj2" fmla="val 50000"/>
              <a:gd name="adj3" fmla="val 110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0" name="Segnaposto contenuto 10"/>
          <p:cNvSpPr>
            <a:spLocks noGrp="1"/>
          </p:cNvSpPr>
          <p:nvPr>
            <p:ph sz="half" idx="1"/>
          </p:nvPr>
        </p:nvSpPr>
        <p:spPr>
          <a:xfrm>
            <a:off x="332733" y="717848"/>
            <a:ext cx="849694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Cliccando sul report prescelto si apre una schermata con alcuni «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prompt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scelta» che permettono di scegliere uno o più anni accademici e uno o più corsi di studio per i quali si desidera visualizzare i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851650" y="116632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it-IT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WAREHOUSE D’ATENEO 2/4</a:t>
            </a:r>
          </a:p>
        </p:txBody>
      </p:sp>
    </p:spTree>
    <p:extLst>
      <p:ext uri="{BB962C8B-B14F-4D97-AF65-F5344CB8AC3E}">
        <p14:creationId xmlns:p14="http://schemas.microsoft.com/office/powerpoint/2010/main" val="3231236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7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68" y="1666017"/>
            <a:ext cx="7949873" cy="376155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851650" y="116632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it-IT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WAREHOUSE D’ATENEO 3/4</a:t>
            </a:r>
          </a:p>
        </p:txBody>
      </p:sp>
      <p:sp>
        <p:nvSpPr>
          <p:cNvPr id="10" name="Segnaposto contenuto 10"/>
          <p:cNvSpPr>
            <a:spLocks noGrp="1"/>
          </p:cNvSpPr>
          <p:nvPr>
            <p:ph sz="half" idx="1"/>
          </p:nvPr>
        </p:nvSpPr>
        <p:spPr>
          <a:xfrm>
            <a:off x="332733" y="717848"/>
            <a:ext cx="8496944" cy="766936"/>
          </a:xfrm>
        </p:spPr>
        <p:txBody>
          <a:bodyPr/>
          <a:lstStyle/>
          <a:p>
            <a:pPr marL="0" indent="0" algn="ctr">
              <a:buNone/>
            </a:pP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volta eseguito il report, è possibile personalizzarne la formattazione ed esportarlo in Excel</a:t>
            </a:r>
          </a:p>
        </p:txBody>
      </p:sp>
    </p:spTree>
    <p:extLst>
      <p:ext uri="{BB962C8B-B14F-4D97-AF65-F5344CB8AC3E}">
        <p14:creationId xmlns:p14="http://schemas.microsoft.com/office/powerpoint/2010/main" val="348681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8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052736"/>
            <a:ext cx="845138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INDICAZIONI OPERATIVE </a:t>
            </a:r>
          </a:p>
          <a:p>
            <a:pPr algn="ctr"/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L’ESTRAZIONE DEI REPORT</a:t>
            </a:r>
          </a:p>
          <a:p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Anche quest’anno lo SCON definirà le linee guida utili a garantire la maggior omogeneità possibile tra i diversi Corsi di studio.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Pertanto, </a:t>
            </a: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entro novembre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verrà comunicato via email ai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 didattici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partire da quale data sarà possibile estrarre i dati dal </a:t>
            </a:r>
            <a:r>
              <a:rPr lang="it-IT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it-IT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warehouse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d’Ateneo;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 saranno i riferimenti temporali che dovranno avere i dati estratti;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data entro la quale verranno trasmessi dallo SCON i dati relativi alle Aree omogenee (Dipartimenti)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851650" y="116632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it-IT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WAREHOUSE D’ATENEO 4/4</a:t>
            </a:r>
          </a:p>
        </p:txBody>
      </p:sp>
    </p:spTree>
    <p:extLst>
      <p:ext uri="{BB962C8B-B14F-4D97-AF65-F5344CB8AC3E}">
        <p14:creationId xmlns:p14="http://schemas.microsoft.com/office/powerpoint/2010/main" val="1006465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51650" y="-30014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AZIONI DI ORIENTAMENTO E TUTORATO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9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2578" y="700833"/>
            <a:ext cx="84513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SCON predispone e rende disponibili ai Coordinatori dei corsi di studio e ai Manager didattici un set di report relativo: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agli immatricolati al primo anno ai corsi di laurea triennali e magistrali (numerosità, provenienza geografica, tipologia e voto del titolo di provenienza)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alla «dispersione», la cui analisi si focalizza sulle attività 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didattiche acquisite dalla coorte di immatricolati durante il primo anno di corso.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64" y="2563131"/>
            <a:ext cx="8768413" cy="231368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82578" y="5107900"/>
            <a:ext cx="86098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Tale supporto consente al servizio di orientamento 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tutorato di:</a:t>
            </a:r>
            <a:endParaRPr lang="it-I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definire </a:t>
            </a:r>
            <a:r>
              <a:rPr lang="it-IT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</a:t>
            </a: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strategie di orientamento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monitorare l’attrattività 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 offerta formativa dell’Ateneo</a:t>
            </a: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intervenire sul miglioramento delle </a:t>
            </a:r>
            <a:r>
              <a:rPr lang="it-IT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degli studenti immatricolati al primo anno (obiettivo della Programmazione triennale 2013-2015)</a:t>
            </a:r>
            <a:endParaRPr lang="it-I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67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25964</TotalTime>
  <Words>735</Words>
  <Application>Microsoft Office PowerPoint</Application>
  <PresentationFormat>Presentazione su schermo (4:3)</PresentationFormat>
  <Paragraphs>117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Helvetica</vt:lpstr>
      <vt:lpstr>Verdana</vt:lpstr>
      <vt:lpstr>Wingdings</vt:lpstr>
      <vt:lpstr>Tema1</vt:lpstr>
      <vt:lpstr>Personalizza struttura</vt:lpstr>
      <vt:lpstr>1_Personalizza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Mauro.VOLPONI</dc:creator>
  <cp:lastModifiedBy>Mauro Volponi</cp:lastModifiedBy>
  <cp:revision>1394</cp:revision>
  <cp:lastPrinted>2013-11-06T16:17:53Z</cp:lastPrinted>
  <dcterms:created xsi:type="dcterms:W3CDTF">2011-05-03T09:42:11Z</dcterms:created>
  <dcterms:modified xsi:type="dcterms:W3CDTF">2016-10-16T17:50:32Z</dcterms:modified>
</cp:coreProperties>
</file>